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>
        <p:scale>
          <a:sx n="77" d="100"/>
          <a:sy n="77" d="100"/>
        </p:scale>
        <p:origin x="-1206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81183246-04A7-4A77-B1B3-21FE737F6988}" type="datetimeFigureOut">
              <a:rPr lang="en-US" smtClean="0"/>
              <a:t>12/23/2012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0EEA19A0-54D5-4940-BD99-273C52E56C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dsc.discovery.com/tv-shows/other-shows/videos/assignment-discovery-shorts-isaac-newton-invents-calculus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hyperlink" Target="http://www.history.com/videos/isaac-newton-and-a-scientific-revolu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5486400"/>
            <a:ext cx="5867400" cy="1581150"/>
          </a:xfrm>
        </p:spPr>
        <p:txBody>
          <a:bodyPr/>
          <a:lstStyle/>
          <a:p>
            <a:r>
              <a:rPr lang="en-US" dirty="0" smtClean="0"/>
              <a:t>         By</a:t>
            </a:r>
            <a:r>
              <a:rPr lang="en-US" dirty="0" smtClean="0"/>
              <a:t>: </a:t>
            </a:r>
            <a:r>
              <a:rPr lang="en-US" dirty="0" smtClean="0"/>
              <a:t>Nicole &amp; Francesca 4B                          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88776" y="1143000"/>
            <a:ext cx="472276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The Evolution</a:t>
            </a:r>
          </a:p>
          <a:p>
            <a:pPr algn="ctr"/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of Science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372" y="3226558"/>
            <a:ext cx="117157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168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76400" y="457200"/>
            <a:ext cx="8591550" cy="1066801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Scientific Revolution: </a:t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56641" y="1920240"/>
            <a:ext cx="8595360" cy="493776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Born in Woolsthrope, England on December 25, 1642</a:t>
            </a:r>
          </a:p>
          <a:p>
            <a:r>
              <a:rPr lang="en-US" sz="2800" dirty="0" smtClean="0"/>
              <a:t>Grew up in Grantham, England</a:t>
            </a:r>
          </a:p>
          <a:p>
            <a:r>
              <a:rPr lang="en-US" sz="2800" dirty="0"/>
              <a:t> English </a:t>
            </a:r>
            <a:r>
              <a:rPr lang="en-US" sz="2800" dirty="0" smtClean="0"/>
              <a:t>physicist, astronomer, philosopher, theologist, alchemist </a:t>
            </a:r>
            <a:r>
              <a:rPr lang="en-US" sz="2800" dirty="0"/>
              <a:t>and </a:t>
            </a:r>
            <a:r>
              <a:rPr lang="en-US" sz="2800" dirty="0" smtClean="0"/>
              <a:t>mathematician</a:t>
            </a:r>
          </a:p>
          <a:p>
            <a:r>
              <a:rPr lang="en-US" sz="2800" dirty="0" smtClean="0"/>
              <a:t>Enrolled at </a:t>
            </a:r>
            <a:r>
              <a:rPr lang="en-US" sz="2800" dirty="0"/>
              <a:t>the King's </a:t>
            </a:r>
            <a:r>
              <a:rPr lang="en-US" sz="2800" dirty="0" smtClean="0"/>
              <a:t>School in </a:t>
            </a:r>
            <a:r>
              <a:rPr lang="en-US" sz="2800" dirty="0"/>
              <a:t>Grantham, </a:t>
            </a:r>
            <a:r>
              <a:rPr lang="en-US" sz="2800" dirty="0" smtClean="0"/>
              <a:t>where </a:t>
            </a:r>
            <a:r>
              <a:rPr lang="en-US" sz="2800" dirty="0"/>
              <a:t>he </a:t>
            </a:r>
            <a:r>
              <a:rPr lang="en-US" sz="2800" dirty="0" smtClean="0"/>
              <a:t>was introduced chemistry</a:t>
            </a:r>
          </a:p>
          <a:p>
            <a:r>
              <a:rPr lang="en-US" sz="2800" dirty="0" smtClean="0"/>
              <a:t>Attended Trinity College &amp; </a:t>
            </a:r>
            <a:r>
              <a:rPr lang="en-US" sz="2800" dirty="0"/>
              <a:t>Cambridge </a:t>
            </a:r>
            <a:r>
              <a:rPr lang="en-US" sz="2800" dirty="0" smtClean="0"/>
              <a:t>University</a:t>
            </a:r>
          </a:p>
          <a:p>
            <a:r>
              <a:rPr lang="en-US" sz="2800" dirty="0" smtClean="0"/>
              <a:t>Changed </a:t>
            </a:r>
            <a:r>
              <a:rPr lang="en-US" sz="2800" dirty="0"/>
              <a:t>the </a:t>
            </a:r>
            <a:r>
              <a:rPr lang="en-US" sz="2800" dirty="0" smtClean="0"/>
              <a:t>principles of both chemistry and math </a:t>
            </a:r>
          </a:p>
          <a:p>
            <a:r>
              <a:rPr lang="en-US" sz="2800" dirty="0" smtClean="0"/>
              <a:t>Translates the bible into Hebrew</a:t>
            </a:r>
          </a:p>
          <a:p>
            <a:pPr marL="0" indent="0">
              <a:buNone/>
            </a:pPr>
            <a:r>
              <a:rPr lang="en-US" dirty="0" smtClean="0"/>
              <a:t>*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dsc.discovery.com/tv-shows/other-shows/videos/assignment-discovery-shorts-isaac-newton-invents-calculus.htm</a:t>
            </a:r>
            <a:r>
              <a:rPr lang="en-US" dirty="0" smtClean="0"/>
              <a:t> *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47800" y="762000"/>
            <a:ext cx="433804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Isaac Newton</a:t>
            </a:r>
          </a:p>
          <a:p>
            <a:pPr algn="ctr"/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6394"/>
            <a:ext cx="1917801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203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591550" cy="762001"/>
          </a:xfrm>
        </p:spPr>
        <p:txBody>
          <a:bodyPr>
            <a:normAutofit/>
          </a:bodyPr>
          <a:lstStyle/>
          <a:p>
            <a:r>
              <a:rPr lang="en-US" sz="4400" dirty="0" smtClean="0"/>
              <a:t>The Discoveries of…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625263"/>
            <a:ext cx="8595360" cy="49377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With discoveries in optics, motion, and mathematics he developed the principles of modern physics. He was the original discoverer of the infinitesimal calculus. </a:t>
            </a:r>
            <a:endParaRPr lang="en-US" dirty="0" smtClean="0"/>
          </a:p>
          <a:p>
            <a:r>
              <a:rPr lang="en-US" dirty="0" smtClean="0"/>
              <a:t>Discovered the laws of gravity; “Isaac </a:t>
            </a:r>
            <a:r>
              <a:rPr lang="en-US" dirty="0"/>
              <a:t>Newton made a </a:t>
            </a:r>
            <a:r>
              <a:rPr lang="en-US" dirty="0" smtClean="0"/>
              <a:t>discovery, when </a:t>
            </a:r>
            <a:r>
              <a:rPr lang="en-US" dirty="0"/>
              <a:t>he saw an apple fall from a </a:t>
            </a:r>
            <a:r>
              <a:rPr lang="en-US" dirty="0" smtClean="0"/>
              <a:t>tree. So </a:t>
            </a:r>
            <a:r>
              <a:rPr lang="en-US" dirty="0"/>
              <a:t>he told the world of the force we can’t </a:t>
            </a:r>
            <a:r>
              <a:rPr lang="en-US" dirty="0" smtClean="0"/>
              <a:t>see, And </a:t>
            </a:r>
            <a:r>
              <a:rPr lang="en-US" dirty="0"/>
              <a:t>we call it </a:t>
            </a:r>
            <a:r>
              <a:rPr lang="en-US" dirty="0" smtClean="0"/>
              <a:t>gravity”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*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www.history.com/videos/isaac-newton-and-a-scientific-revolution#isaac-newton-and-a-scientific-revolution</a:t>
            </a:r>
            <a:r>
              <a:rPr lang="en-US" dirty="0" smtClean="0"/>
              <a:t> *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00200" y="595950"/>
            <a:ext cx="463139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Isaac Newton</a:t>
            </a:r>
            <a:endParaRPr lang="en-US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270" y="3511771"/>
            <a:ext cx="2345140" cy="2362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5535"/>
            <a:ext cx="1743499" cy="17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19" y="3733800"/>
            <a:ext cx="3674679" cy="2131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22" y="6471729"/>
            <a:ext cx="4822013" cy="403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840" y="6522055"/>
            <a:ext cx="3502025" cy="302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570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591550" cy="609601"/>
          </a:xfrm>
        </p:spPr>
        <p:txBody>
          <a:bodyPr>
            <a:noAutofit/>
          </a:bodyPr>
          <a:lstStyle/>
          <a:p>
            <a:r>
              <a:rPr lang="en-US" sz="4400" dirty="0" smtClean="0"/>
              <a:t>Modern Science: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81000" y="1696788"/>
            <a:ext cx="8595360" cy="4937760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Born </a:t>
            </a:r>
            <a:r>
              <a:rPr lang="en-US" sz="2800" dirty="0" smtClean="0"/>
              <a:t>in Württemberg</a:t>
            </a:r>
            <a:r>
              <a:rPr lang="en-US" sz="2800" dirty="0"/>
              <a:t>, Germany </a:t>
            </a:r>
            <a:r>
              <a:rPr lang="en-US" sz="2800" dirty="0" smtClean="0"/>
              <a:t>in March 14, 1879  </a:t>
            </a:r>
          </a:p>
          <a:p>
            <a:pPr lvl="1"/>
            <a:r>
              <a:rPr lang="en-US" sz="2800" dirty="0" smtClean="0"/>
              <a:t>Forced to move to Milan</a:t>
            </a:r>
            <a:r>
              <a:rPr lang="en-US" sz="2800" dirty="0"/>
              <a:t>, </a:t>
            </a:r>
            <a:r>
              <a:rPr lang="en-US" sz="2800" dirty="0" smtClean="0"/>
              <a:t>Italy</a:t>
            </a:r>
          </a:p>
          <a:p>
            <a:pPr lvl="1"/>
            <a:r>
              <a:rPr lang="en-US" sz="2800" dirty="0"/>
              <a:t>German-born theoretical physicist who developed the general theory of </a:t>
            </a:r>
            <a:r>
              <a:rPr lang="en-US" sz="2800" dirty="0" smtClean="0"/>
              <a:t>relativity</a:t>
            </a:r>
            <a:endParaRPr lang="en-US" sz="2800" dirty="0"/>
          </a:p>
          <a:p>
            <a:pPr lvl="1"/>
            <a:r>
              <a:rPr lang="en-US" sz="2800" dirty="0"/>
              <a:t> </a:t>
            </a:r>
            <a:r>
              <a:rPr lang="en-US" sz="2800" dirty="0" smtClean="0"/>
              <a:t>Attended the University </a:t>
            </a:r>
            <a:r>
              <a:rPr lang="en-US" sz="2800" dirty="0"/>
              <a:t>of </a:t>
            </a:r>
            <a:r>
              <a:rPr lang="en-US" sz="2800" dirty="0" smtClean="0"/>
              <a:t>Zurich, Charles </a:t>
            </a:r>
            <a:r>
              <a:rPr lang="en-US" sz="2800" dirty="0"/>
              <a:t>University in Prague </a:t>
            </a:r>
            <a:r>
              <a:rPr lang="en-US" sz="2800" dirty="0" smtClean="0"/>
              <a:t>and the </a:t>
            </a:r>
            <a:r>
              <a:rPr lang="en-US" sz="2800" dirty="0"/>
              <a:t>University of </a:t>
            </a:r>
            <a:r>
              <a:rPr lang="en-US" sz="2800" dirty="0" smtClean="0"/>
              <a:t>Leiden</a:t>
            </a:r>
          </a:p>
          <a:p>
            <a:pPr lvl="1"/>
            <a:r>
              <a:rPr lang="en-US" sz="2800" dirty="0" smtClean="0"/>
              <a:t>Was a professor at Princeton University </a:t>
            </a:r>
          </a:p>
          <a:p>
            <a:pPr lvl="1"/>
            <a:r>
              <a:rPr lang="en-US" sz="2800" dirty="0" smtClean="0"/>
              <a:t>Winner of the 1921 Nobel Prize in Physics 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676400" y="803028"/>
            <a:ext cx="4932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Albert Einstein </a:t>
            </a:r>
            <a:endParaRPr lang="en-US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1D403C"/>
              </a:clrFrom>
              <a:clrTo>
                <a:srgbClr val="1D403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102" y="4857750"/>
            <a:ext cx="2000250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08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591550" cy="1066801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Why is….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71818" y="1675305"/>
            <a:ext cx="8595360" cy="493776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Most well known for </a:t>
            </a:r>
            <a:r>
              <a:rPr lang="en-US" sz="2400" dirty="0" smtClean="0"/>
              <a:t>this simple </a:t>
            </a:r>
            <a:r>
              <a:rPr lang="en-US" sz="2400" dirty="0"/>
              <a:t>m</a:t>
            </a:r>
            <a:r>
              <a:rPr lang="en-US" sz="2400" dirty="0" smtClean="0"/>
              <a:t>ath </a:t>
            </a:r>
            <a:r>
              <a:rPr lang="en-US" sz="2400" dirty="0"/>
              <a:t>equation; e=mc^2 or </a:t>
            </a:r>
            <a:r>
              <a:rPr lang="en-US" sz="2400" dirty="0" smtClean="0"/>
              <a:t>mass </a:t>
            </a:r>
            <a:r>
              <a:rPr lang="en-US" sz="2400" dirty="0"/>
              <a:t>times the speed of light (c) squared.  </a:t>
            </a:r>
            <a:r>
              <a:rPr lang="en-US" sz="2400" dirty="0" smtClean="0"/>
              <a:t>(</a:t>
            </a:r>
            <a:r>
              <a:rPr lang="en-US" sz="2400" dirty="0"/>
              <a:t>This equation led </a:t>
            </a:r>
            <a:r>
              <a:rPr lang="en-US" sz="2400" dirty="0" smtClean="0"/>
              <a:t>to </a:t>
            </a:r>
            <a:r>
              <a:rPr lang="en-US" sz="2400" dirty="0"/>
              <a:t>the atomic bomb and nuclear </a:t>
            </a:r>
            <a:r>
              <a:rPr lang="en-US" sz="2400" dirty="0" smtClean="0"/>
              <a:t>power) </a:t>
            </a:r>
          </a:p>
          <a:p>
            <a:r>
              <a:rPr lang="en-US" sz="2400" dirty="0"/>
              <a:t>Famous quotes… </a:t>
            </a:r>
            <a:r>
              <a:rPr lang="en-US" sz="2400" dirty="0" smtClean="0"/>
              <a:t>EX: “Things should </a:t>
            </a:r>
            <a:r>
              <a:rPr lang="en-US" sz="2400" dirty="0"/>
              <a:t>be made as simple as possible, but not any simpler</a:t>
            </a:r>
            <a:r>
              <a:rPr lang="en-US" sz="2400" dirty="0" smtClean="0"/>
              <a:t>.” </a:t>
            </a:r>
          </a:p>
          <a:p>
            <a:r>
              <a:rPr lang="en-US" sz="2400" dirty="0" smtClean="0"/>
              <a:t>The two </a:t>
            </a:r>
            <a:r>
              <a:rPr lang="en-US" sz="2400" dirty="0"/>
              <a:t>theories of </a:t>
            </a:r>
            <a:r>
              <a:rPr lang="en-US" sz="2400" dirty="0" smtClean="0"/>
              <a:t>relativity</a:t>
            </a:r>
          </a:p>
          <a:p>
            <a:r>
              <a:rPr lang="en-US" sz="2400" dirty="0" smtClean="0"/>
              <a:t>Nobel Prize winner 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04800" y="659642"/>
            <a:ext cx="91759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6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Albert </a:t>
            </a:r>
            <a:r>
              <a:rPr lang="de-DE" sz="60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Einstein </a:t>
            </a:r>
            <a:r>
              <a:rPr lang="de-DE" sz="4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so well known? </a:t>
            </a:r>
            <a:endParaRPr lang="en-US" sz="60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95400" y="5511158"/>
            <a:ext cx="6683240" cy="15081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General 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theory of 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relativity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  <a:p>
            <a:pPr algn="ctr"/>
            <a:endParaRPr lang="en-US" sz="48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6142744"/>
            <a:ext cx="7162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 “All motion must be defined relative to a frame of reference and that space and time are relative, rather than absolute concepts.”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84912"/>
            <a:ext cx="3554274" cy="2335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343400"/>
            <a:ext cx="4485564" cy="137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31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57" y="228600"/>
            <a:ext cx="8591550" cy="1066801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sz="5400" u="sng" dirty="0" smtClean="0"/>
              <a:t>Manhattan</a:t>
            </a:r>
            <a:r>
              <a:rPr lang="en-US" sz="5400" dirty="0" smtClean="0"/>
              <a:t> </a:t>
            </a:r>
            <a:r>
              <a:rPr lang="en-US" dirty="0" smtClean="0"/>
              <a:t>Project 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752600"/>
            <a:ext cx="8595360" cy="4937760"/>
          </a:xfrm>
        </p:spPr>
        <p:txBody>
          <a:bodyPr>
            <a:noAutofit/>
          </a:bodyPr>
          <a:lstStyle/>
          <a:p>
            <a:r>
              <a:rPr lang="en-US" sz="2800" dirty="0"/>
              <a:t> Manhattan Project </a:t>
            </a:r>
            <a:r>
              <a:rPr lang="en-US" sz="2800" dirty="0" smtClean="0"/>
              <a:t>started on </a:t>
            </a:r>
            <a:r>
              <a:rPr lang="en-US" sz="2800" dirty="0"/>
              <a:t>September 17, </a:t>
            </a:r>
            <a:r>
              <a:rPr lang="en-US" sz="2800" dirty="0" smtClean="0"/>
              <a:t>1942</a:t>
            </a:r>
          </a:p>
          <a:p>
            <a:r>
              <a:rPr lang="en-US" sz="2800" dirty="0" smtClean="0"/>
              <a:t>Began because of World War II</a:t>
            </a:r>
          </a:p>
          <a:p>
            <a:r>
              <a:rPr lang="en-US" sz="2800" dirty="0" smtClean="0"/>
              <a:t>Scientists were debating whether or not to drop an atomic bomb in Japan to end the war</a:t>
            </a:r>
          </a:p>
          <a:p>
            <a:r>
              <a:rPr lang="en-US" sz="2800" dirty="0" smtClean="0"/>
              <a:t>Albert Einstein disagreed with using the bomb, thinking that it was be disastrous</a:t>
            </a:r>
          </a:p>
          <a:p>
            <a:r>
              <a:rPr lang="en-US" sz="2800" dirty="0" smtClean="0"/>
              <a:t>The Manhattan Project was carried out in complete secrecy</a:t>
            </a:r>
          </a:p>
          <a:p>
            <a:r>
              <a:rPr lang="en-US" sz="2800" dirty="0" smtClean="0"/>
              <a:t>Despite Albert Einstein's decision, the government decided to drop the bomb which effected two cities: Hiroshima and Nagasaki    </a:t>
            </a:r>
            <a:endParaRPr 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545454"/>
              </a:clrFrom>
              <a:clrTo>
                <a:srgbClr val="54545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958" y="0"/>
            <a:ext cx="1574042" cy="186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770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29653"/>
            <a:ext cx="8591550" cy="1066801"/>
          </a:xfrm>
        </p:spPr>
        <p:txBody>
          <a:bodyPr/>
          <a:lstStyle/>
          <a:p>
            <a:r>
              <a:rPr lang="en-US" dirty="0" smtClean="0"/>
              <a:t>                                             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57600" y="9144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Edwardian Script ITC" pitchFamily="66" charset="0"/>
              </a:rPr>
              <a:t>Both</a:t>
            </a:r>
            <a:endParaRPr lang="en-US" sz="5400" b="1" dirty="0">
              <a:latin typeface="Edwardian Script ITC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52400" y="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Edwardian Script ITC" pitchFamily="66" charset="0"/>
              </a:rPr>
              <a:t>Isaac Newton </a:t>
            </a:r>
            <a:endParaRPr lang="en-US" sz="7200" dirty="0">
              <a:latin typeface="Edwardian Script ITC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8200" y="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Edwardian Script ITC" pitchFamily="66" charset="0"/>
              </a:rPr>
              <a:t>Albert Einstein </a:t>
            </a:r>
            <a:endParaRPr lang="en-US" sz="7200" dirty="0">
              <a:latin typeface="Edwardian Script ITC" pitchFamily="66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069075"/>
            <a:ext cx="3733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025" y="1041400"/>
            <a:ext cx="3736975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Connector 20"/>
          <p:cNvCxnSpPr/>
          <p:nvPr/>
        </p:nvCxnSpPr>
        <p:spPr>
          <a:xfrm>
            <a:off x="3725839" y="1676400"/>
            <a:ext cx="14557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840" y="1509816"/>
            <a:ext cx="9262281" cy="542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786611" y="2177534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 in England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576121" y="2158916"/>
            <a:ext cx="1967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Born in Germany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21172566">
            <a:off x="3520330" y="3230853"/>
            <a:ext cx="1693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Well-known </a:t>
            </a:r>
          </a:p>
        </p:txBody>
      </p:sp>
      <p:sp>
        <p:nvSpPr>
          <p:cNvPr id="30" name="TextBox 29"/>
          <p:cNvSpPr txBox="1"/>
          <p:nvPr/>
        </p:nvSpPr>
        <p:spPr>
          <a:xfrm rot="20581388">
            <a:off x="3292746" y="3856038"/>
            <a:ext cx="113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Inventors</a:t>
            </a:r>
            <a:endParaRPr lang="en-US" dirty="0"/>
          </a:p>
        </p:txBody>
      </p:sp>
      <p:sp>
        <p:nvSpPr>
          <p:cNvPr id="1024" name="TextBox 1023"/>
          <p:cNvSpPr txBox="1"/>
          <p:nvPr/>
        </p:nvSpPr>
        <p:spPr>
          <a:xfrm rot="1045125">
            <a:off x="4394577" y="4089066"/>
            <a:ext cx="121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Physicists</a:t>
            </a:r>
            <a:endParaRPr lang="en-US" dirty="0"/>
          </a:p>
        </p:txBody>
      </p:sp>
      <p:sp>
        <p:nvSpPr>
          <p:cNvPr id="1025" name="TextBox 1024"/>
          <p:cNvSpPr txBox="1"/>
          <p:nvPr/>
        </p:nvSpPr>
        <p:spPr>
          <a:xfrm>
            <a:off x="3357122" y="4354761"/>
            <a:ext cx="139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Educated</a:t>
            </a:r>
            <a:endParaRPr lang="en-US" dirty="0"/>
          </a:p>
        </p:txBody>
      </p:sp>
      <p:sp>
        <p:nvSpPr>
          <p:cNvPr id="1032" name="TextBox 1031"/>
          <p:cNvSpPr txBox="1"/>
          <p:nvPr/>
        </p:nvSpPr>
        <p:spPr>
          <a:xfrm rot="452068">
            <a:off x="3758016" y="4564934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Great </a:t>
            </a:r>
          </a:p>
          <a:p>
            <a:r>
              <a:rPr lang="en-US" dirty="0" smtClean="0"/>
              <a:t>Mathematicians </a:t>
            </a:r>
            <a:endParaRPr lang="en-US" dirty="0"/>
          </a:p>
        </p:txBody>
      </p:sp>
      <p:sp>
        <p:nvSpPr>
          <p:cNvPr id="1035" name="TextBox 1034"/>
          <p:cNvSpPr txBox="1"/>
          <p:nvPr/>
        </p:nvSpPr>
        <p:spPr>
          <a:xfrm>
            <a:off x="3677503" y="5224029"/>
            <a:ext cx="2213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Changed the </a:t>
            </a:r>
          </a:p>
          <a:p>
            <a:r>
              <a:rPr lang="en-US" dirty="0" smtClean="0"/>
              <a:t>          World</a:t>
            </a:r>
            <a:endParaRPr lang="en-US" dirty="0"/>
          </a:p>
        </p:txBody>
      </p:sp>
      <p:sp>
        <p:nvSpPr>
          <p:cNvPr id="1036" name="TextBox 1035"/>
          <p:cNvSpPr txBox="1"/>
          <p:nvPr/>
        </p:nvSpPr>
        <p:spPr>
          <a:xfrm>
            <a:off x="4396845" y="3454555"/>
            <a:ext cx="1211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Respected</a:t>
            </a:r>
            <a:endParaRPr lang="en-US" dirty="0"/>
          </a:p>
        </p:txBody>
      </p:sp>
      <p:sp>
        <p:nvSpPr>
          <p:cNvPr id="1037" name="TextBox 1036"/>
          <p:cNvSpPr txBox="1"/>
          <p:nvPr/>
        </p:nvSpPr>
        <p:spPr>
          <a:xfrm rot="1323243">
            <a:off x="4057650" y="2829998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Intelligent</a:t>
            </a:r>
            <a:endParaRPr lang="en-US" dirty="0"/>
          </a:p>
        </p:txBody>
      </p:sp>
      <p:sp>
        <p:nvSpPr>
          <p:cNvPr id="1038" name="TextBox 1037"/>
          <p:cNvSpPr txBox="1"/>
          <p:nvPr/>
        </p:nvSpPr>
        <p:spPr>
          <a:xfrm>
            <a:off x="703889" y="2735840"/>
            <a:ext cx="304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Attended Zurich University,</a:t>
            </a:r>
            <a:br>
              <a:rPr lang="en-US" dirty="0" smtClean="0"/>
            </a:br>
            <a:r>
              <a:rPr lang="en-US" dirty="0" smtClean="0"/>
              <a:t> Charles University in Prague,</a:t>
            </a:r>
            <a:br>
              <a:rPr lang="en-US" dirty="0" smtClean="0"/>
            </a:br>
            <a:r>
              <a:rPr lang="en-US" dirty="0" smtClean="0"/>
              <a:t>&amp; Leiden University</a:t>
            </a:r>
            <a:endParaRPr lang="en-US" dirty="0"/>
          </a:p>
        </p:txBody>
      </p:sp>
      <p:sp>
        <p:nvSpPr>
          <p:cNvPr id="1039" name="TextBox 1038"/>
          <p:cNvSpPr txBox="1"/>
          <p:nvPr/>
        </p:nvSpPr>
        <p:spPr>
          <a:xfrm>
            <a:off x="5551227" y="2804092"/>
            <a:ext cx="2822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Attended Trinity University</a:t>
            </a:r>
            <a:br>
              <a:rPr lang="en-US" dirty="0" smtClean="0"/>
            </a:br>
            <a:r>
              <a:rPr lang="en-US" dirty="0" smtClean="0"/>
              <a:t>&amp; Cambridge University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3738239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Astronomer, Theologist,</a:t>
            </a:r>
            <a:br>
              <a:rPr lang="en-US" dirty="0" smtClean="0"/>
            </a:br>
            <a:r>
              <a:rPr lang="en-US" dirty="0" smtClean="0"/>
              <a:t>Philosopher &amp; Alchemist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39723" y="5057980"/>
            <a:ext cx="2910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Died on March 20,</a:t>
            </a:r>
            <a:br>
              <a:rPr lang="en-US" dirty="0" smtClean="0"/>
            </a:br>
            <a:r>
              <a:rPr lang="en-US" dirty="0" smtClean="0"/>
              <a:t>                    1727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39705" y="4905017"/>
            <a:ext cx="28716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Died on April 18, </a:t>
            </a:r>
            <a:br>
              <a:rPr lang="en-US" dirty="0" smtClean="0"/>
            </a:br>
            <a:r>
              <a:rPr lang="en-US" dirty="0" smtClean="0"/>
              <a:t>                 1955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3627401"/>
            <a:ext cx="2582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Professor in Princeton University for Physics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91200" y="4354761"/>
            <a:ext cx="2690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Won a Nobel Prize in 1921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7987" y="4452097"/>
            <a:ext cx="2977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Moved </a:t>
            </a:r>
            <a:r>
              <a:rPr lang="en-US" dirty="0"/>
              <a:t>to London in </a:t>
            </a:r>
            <a:r>
              <a:rPr lang="en-US" dirty="0" smtClean="0"/>
              <a:t>1969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32" y="4821429"/>
            <a:ext cx="1528441" cy="2097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3674" y="4792624"/>
            <a:ext cx="1414767" cy="208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0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1521" y="-228600"/>
            <a:ext cx="8591550" cy="1066801"/>
          </a:xfrm>
        </p:spPr>
        <p:txBody>
          <a:bodyPr>
            <a:normAutofit/>
          </a:bodyPr>
          <a:lstStyle/>
          <a:p>
            <a:r>
              <a:rPr lang="en-US" sz="4800" dirty="0" smtClean="0"/>
              <a:t>Different Views on…</a:t>
            </a:r>
            <a:endParaRPr lang="en-US" sz="4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02" b="10945"/>
          <a:stretch/>
        </p:blipFill>
        <p:spPr bwMode="auto">
          <a:xfrm>
            <a:off x="119124" y="2624751"/>
            <a:ext cx="4336991" cy="4080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7" b="11111"/>
          <a:stretch/>
        </p:blipFill>
        <p:spPr bwMode="auto">
          <a:xfrm>
            <a:off x="4658820" y="2624750"/>
            <a:ext cx="4336991" cy="408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48000" y="457200"/>
            <a:ext cx="32512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Gravity</a:t>
            </a:r>
            <a:endParaRPr lang="en-US" sz="7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231770" y="1701421"/>
            <a:ext cx="93757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Isaac Newton   	Albert Einstein</a:t>
            </a:r>
            <a:endParaRPr 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42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31127"/>
            <a:ext cx="7010400" cy="1066801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 smtClean="0"/>
              <a:t> </a:t>
            </a:r>
            <a:r>
              <a:rPr lang="en-US" sz="5300" dirty="0" smtClean="0">
                <a:solidFill>
                  <a:srgbClr val="7030A0"/>
                </a:solidFill>
              </a:rPr>
              <a:t>Newton &amp; Einstein’s </a:t>
            </a:r>
            <a:r>
              <a:rPr lang="en-US" sz="5300" dirty="0">
                <a:solidFill>
                  <a:srgbClr val="7030A0"/>
                </a:solidFill>
              </a:rPr>
              <a:t>w</a:t>
            </a:r>
            <a:r>
              <a:rPr lang="en-US" sz="5300" dirty="0" smtClean="0">
                <a:solidFill>
                  <a:srgbClr val="7030A0"/>
                </a:solidFill>
              </a:rPr>
              <a:t>ork</a:t>
            </a:r>
            <a:endParaRPr lang="en-US" sz="40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ISAAC NEWTON		ALBERT EINSTEIN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114800" y="1371600"/>
            <a:ext cx="0" cy="495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85800" y="1828800"/>
            <a:ext cx="685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2400" y="18197"/>
            <a:ext cx="449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Reactions to… </a:t>
            </a:r>
            <a:endParaRPr lang="en-U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1981200"/>
            <a:ext cx="3238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Church disagreed with Newton’s scientific works </a:t>
            </a:r>
            <a:br>
              <a:rPr lang="en-US" sz="2000" dirty="0" smtClean="0"/>
            </a:br>
            <a:r>
              <a:rPr lang="en-US" sz="2000" dirty="0" smtClean="0"/>
              <a:t>due to Newton’s religious </a:t>
            </a:r>
            <a:br>
              <a:rPr lang="en-US" sz="2000" dirty="0" smtClean="0"/>
            </a:br>
            <a:r>
              <a:rPr lang="en-US" sz="2000" dirty="0" smtClean="0"/>
              <a:t>beliefs.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914400" y="3852649"/>
            <a:ext cx="297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Newton wanted to become </a:t>
            </a:r>
            <a:br>
              <a:rPr lang="en-US" sz="2000" dirty="0" smtClean="0"/>
            </a:br>
            <a:r>
              <a:rPr lang="en-US" sz="2000" dirty="0" smtClean="0"/>
              <a:t>King of </a:t>
            </a:r>
            <a:r>
              <a:rPr lang="en-US" sz="2000" dirty="0"/>
              <a:t>England therefore, </a:t>
            </a:r>
            <a:r>
              <a:rPr lang="en-US" sz="2000" dirty="0" smtClean="0"/>
              <a:t>King </a:t>
            </a:r>
            <a:r>
              <a:rPr lang="en-US" sz="2000" dirty="0"/>
              <a:t>James </a:t>
            </a:r>
            <a:r>
              <a:rPr lang="en-US" sz="2000" dirty="0" smtClean="0"/>
              <a:t>II and Newton were at a disagreement.  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4343400" y="2288976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Church disagreed with </a:t>
            </a:r>
            <a:br>
              <a:rPr lang="en-US" sz="2000" dirty="0" smtClean="0"/>
            </a:br>
            <a:r>
              <a:rPr lang="en-US" sz="2000" dirty="0" smtClean="0"/>
              <a:t>Einstein's works because of </a:t>
            </a:r>
            <a:br>
              <a:rPr lang="en-US" sz="2000" dirty="0" smtClean="0"/>
            </a:br>
            <a:r>
              <a:rPr lang="en-US" sz="2000" dirty="0" smtClean="0"/>
              <a:t>his religion. 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382637" y="4038600"/>
            <a:ext cx="3124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The German government disagreed with Einstein because of his theory of relativity.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973966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233</TotalTime>
  <Words>505</Words>
  <Application>Microsoft Office PowerPoint</Application>
  <PresentationFormat>On-screen Show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Soho</vt:lpstr>
      <vt:lpstr>PowerPoint Presentation</vt:lpstr>
      <vt:lpstr>Scientific Revolution:  </vt:lpstr>
      <vt:lpstr>The Discoveries of…</vt:lpstr>
      <vt:lpstr>Modern Science: </vt:lpstr>
      <vt:lpstr>Why is….  </vt:lpstr>
      <vt:lpstr>The Manhattan Project … </vt:lpstr>
      <vt:lpstr>                                              </vt:lpstr>
      <vt:lpstr>Different Views on…</vt:lpstr>
      <vt:lpstr>  Newton &amp; Einstein’s work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nikkix0hh</dc:creator>
  <cp:lastModifiedBy>nikkix0hh</cp:lastModifiedBy>
  <cp:revision>25</cp:revision>
  <dcterms:created xsi:type="dcterms:W3CDTF">2012-12-10T00:16:11Z</dcterms:created>
  <dcterms:modified xsi:type="dcterms:W3CDTF">2012-12-23T21:10:26Z</dcterms:modified>
</cp:coreProperties>
</file>